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8" r:id="rId10"/>
    <p:sldId id="264" r:id="rId11"/>
    <p:sldId id="265"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4.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image" Target="../media/image5.jpe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2.mp4" /><Relationship Id="rId1" Type="http://schemas.microsoft.com/office/2007/relationships/media" Target="../media/media2.mp4"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3D270-941C-5905-7C41-34726889E9FA}"/>
              </a:ext>
            </a:extLst>
          </p:cNvPr>
          <p:cNvSpPr>
            <a:spLocks noGrp="1"/>
          </p:cNvSpPr>
          <p:nvPr>
            <p:ph type="title"/>
          </p:nvPr>
        </p:nvSpPr>
        <p:spPr>
          <a:xfrm>
            <a:off x="665238" y="1952570"/>
            <a:ext cx="6362095" cy="1476430"/>
          </a:xfrm>
        </p:spPr>
        <p:txBody>
          <a:bodyPr>
            <a:normAutofit fontScale="90000"/>
          </a:bodyPr>
          <a:lstStyle/>
          <a:p>
            <a:r>
              <a:rPr lang="en-GB" sz="4400" b="1" dirty="0">
                <a:latin typeface="Colonna MT" panose="02000000000000000000" pitchFamily="2" charset="0"/>
                <a:ea typeface="Colonna MT" panose="02000000000000000000" pitchFamily="2" charset="0"/>
                <a:cs typeface="Cavolini" panose="03000502040302020204" pitchFamily="66" charset="0"/>
              </a:rPr>
              <a:t>RESTAURANT MANAGEMENT SYSTEM</a:t>
            </a:r>
            <a:endParaRPr lang="en-US" sz="4400" b="1" dirty="0">
              <a:latin typeface="Colonna MT" panose="02000000000000000000" pitchFamily="2" charset="0"/>
              <a:ea typeface="Colonna MT" panose="02000000000000000000" pitchFamily="2" charset="0"/>
              <a:cs typeface="Cavolini" panose="03000502040302020204" pitchFamily="66" charset="0"/>
            </a:endParaRPr>
          </a:p>
        </p:txBody>
      </p:sp>
      <p:sp>
        <p:nvSpPr>
          <p:cNvPr id="3" name="Subtitle 2">
            <a:extLst>
              <a:ext uri="{FF2B5EF4-FFF2-40B4-BE49-F238E27FC236}">
                <a16:creationId xmlns:a16="http://schemas.microsoft.com/office/drawing/2014/main" id="{6FDB600C-8D4D-C45F-76B4-9A0ACB51ADB3}"/>
              </a:ext>
            </a:extLst>
          </p:cNvPr>
          <p:cNvSpPr>
            <a:spLocks noGrp="1"/>
          </p:cNvSpPr>
          <p:nvPr>
            <p:ph sz="half" idx="1"/>
          </p:nvPr>
        </p:nvSpPr>
        <p:spPr>
          <a:xfrm>
            <a:off x="665238" y="4151673"/>
            <a:ext cx="9095619" cy="1855031"/>
          </a:xfrm>
        </p:spPr>
        <p:txBody>
          <a:bodyPr>
            <a:noAutofit/>
          </a:bodyPr>
          <a:lstStyle/>
          <a:p>
            <a:pPr marL="0" indent="0">
              <a:buNone/>
            </a:pPr>
            <a:r>
              <a:rPr lang="en-GB" sz="2400" b="1" dirty="0"/>
              <a:t>Team members:</a:t>
            </a:r>
          </a:p>
          <a:p>
            <a:r>
              <a:rPr lang="en-GB" sz="2400" b="1" dirty="0" err="1"/>
              <a:t>Cherin.M</a:t>
            </a:r>
            <a:endParaRPr lang="en-GB" sz="2400" b="1" dirty="0"/>
          </a:p>
          <a:p>
            <a:r>
              <a:rPr lang="en-GB" sz="2400" b="1" dirty="0" err="1"/>
              <a:t>Ayisha</a:t>
            </a:r>
            <a:r>
              <a:rPr lang="en-GB" sz="2400" b="1" dirty="0"/>
              <a:t> </a:t>
            </a:r>
            <a:r>
              <a:rPr lang="en-GB" sz="2400" b="1" dirty="0" err="1"/>
              <a:t>begum.S</a:t>
            </a:r>
            <a:r>
              <a:rPr lang="en-GB" sz="2400" b="1" dirty="0"/>
              <a:t>                                 PROJECT GUIDE:                 </a:t>
            </a:r>
          </a:p>
          <a:p>
            <a:r>
              <a:rPr lang="en-GB" sz="2400" b="1" dirty="0" err="1"/>
              <a:t>Chitra</a:t>
            </a:r>
            <a:r>
              <a:rPr lang="en-GB" sz="2400" b="1" dirty="0"/>
              <a:t> </a:t>
            </a:r>
            <a:r>
              <a:rPr lang="en-GB" sz="2400" b="1" dirty="0" err="1"/>
              <a:t>banu.S</a:t>
            </a:r>
            <a:r>
              <a:rPr lang="en-GB" sz="2400" b="1" dirty="0"/>
              <a:t>                                              SANDHIYA.R</a:t>
            </a:r>
          </a:p>
          <a:p>
            <a:r>
              <a:rPr lang="en-GB" sz="2400" b="1" dirty="0" err="1"/>
              <a:t>Manasa.G</a:t>
            </a:r>
            <a:endParaRPr lang="en-US" sz="2400" b="1" dirty="0"/>
          </a:p>
        </p:txBody>
      </p:sp>
      <p:sp>
        <p:nvSpPr>
          <p:cNvPr id="4" name="Content Placeholder 3">
            <a:extLst>
              <a:ext uri="{FF2B5EF4-FFF2-40B4-BE49-F238E27FC236}">
                <a16:creationId xmlns:a16="http://schemas.microsoft.com/office/drawing/2014/main" id="{B27A4437-04FB-B727-BA88-DF86DF83DC39}"/>
              </a:ext>
            </a:extLst>
          </p:cNvPr>
          <p:cNvSpPr>
            <a:spLocks noGrp="1"/>
          </p:cNvSpPr>
          <p:nvPr>
            <p:ph sz="half" idx="2"/>
          </p:nvPr>
        </p:nvSpPr>
        <p:spPr>
          <a:xfrm>
            <a:off x="508001" y="302381"/>
            <a:ext cx="10147905" cy="2419048"/>
          </a:xfrm>
        </p:spPr>
        <p:txBody>
          <a:bodyPr>
            <a:normAutofit/>
          </a:bodyPr>
          <a:lstStyle/>
          <a:p>
            <a:pPr marL="0" indent="0">
              <a:buNone/>
            </a:pPr>
            <a:r>
              <a:rPr lang="en-GB" sz="2800" b="1" dirty="0">
                <a:solidFill>
                  <a:schemeClr val="accent1"/>
                </a:solidFill>
                <a:latin typeface="Algerian" pitchFamily="82" charset="0"/>
              </a:rPr>
              <a:t>  </a:t>
            </a:r>
            <a:r>
              <a:rPr lang="en-GB" sz="3600" b="1" dirty="0" err="1">
                <a:solidFill>
                  <a:schemeClr val="accent1"/>
                </a:solidFill>
                <a:latin typeface="Algerian" pitchFamily="82" charset="0"/>
              </a:rPr>
              <a:t>Rmk</a:t>
            </a:r>
            <a:r>
              <a:rPr lang="en-GB" sz="3600" b="1" dirty="0">
                <a:solidFill>
                  <a:schemeClr val="accent1"/>
                </a:solidFill>
                <a:latin typeface="Algerian" pitchFamily="82" charset="0"/>
              </a:rPr>
              <a:t> college of engineering and technology</a:t>
            </a:r>
            <a:endParaRPr lang="en-US" sz="3600" b="1" dirty="0">
              <a:solidFill>
                <a:schemeClr val="accent1"/>
              </a:solidFill>
              <a:latin typeface="Algerian" pitchFamily="82" charset="0"/>
            </a:endParaRPr>
          </a:p>
        </p:txBody>
      </p:sp>
      <p:pic>
        <p:nvPicPr>
          <p:cNvPr id="7" name="Picture 7">
            <a:extLst>
              <a:ext uri="{FF2B5EF4-FFF2-40B4-BE49-F238E27FC236}">
                <a16:creationId xmlns:a16="http://schemas.microsoft.com/office/drawing/2014/main" id="{FD644382-874D-67CE-6542-475F3F34ADE5}"/>
              </a:ext>
            </a:extLst>
          </p:cNvPr>
          <p:cNvPicPr>
            <a:picLocks noChangeAspect="1"/>
          </p:cNvPicPr>
          <p:nvPr/>
        </p:nvPicPr>
        <p:blipFill>
          <a:blip r:embed="rId2"/>
          <a:stretch>
            <a:fillRect/>
          </a:stretch>
        </p:blipFill>
        <p:spPr>
          <a:xfrm>
            <a:off x="6845905" y="1128283"/>
            <a:ext cx="2382762" cy="1946931"/>
          </a:xfrm>
          <a:prstGeom prst="rect">
            <a:avLst/>
          </a:prstGeom>
        </p:spPr>
      </p:pic>
    </p:spTree>
    <p:extLst>
      <p:ext uri="{BB962C8B-B14F-4D97-AF65-F5344CB8AC3E}">
        <p14:creationId xmlns:p14="http://schemas.microsoft.com/office/powerpoint/2010/main" val="333427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C3BE-24D0-E399-C288-7F09A9E43DC0}"/>
              </a:ext>
            </a:extLst>
          </p:cNvPr>
          <p:cNvSpPr>
            <a:spLocks noGrp="1"/>
          </p:cNvSpPr>
          <p:nvPr>
            <p:ph type="title"/>
          </p:nvPr>
        </p:nvSpPr>
        <p:spPr/>
        <p:txBody>
          <a:bodyPr/>
          <a:lstStyle/>
          <a:p>
            <a:r>
              <a:rPr lang="en-GB" dirty="0"/>
              <a:t>WEBSITE USING QR CODE</a:t>
            </a:r>
            <a:endParaRPr lang="en-US" dirty="0"/>
          </a:p>
        </p:txBody>
      </p:sp>
      <p:pic>
        <p:nvPicPr>
          <p:cNvPr id="4" name="Picture 4">
            <a:extLst>
              <a:ext uri="{FF2B5EF4-FFF2-40B4-BE49-F238E27FC236}">
                <a16:creationId xmlns:a16="http://schemas.microsoft.com/office/drawing/2014/main" id="{37949CAB-5DBB-3C15-2DEB-5E3EF5557AB6}"/>
              </a:ext>
            </a:extLst>
          </p:cNvPr>
          <p:cNvPicPr>
            <a:picLocks noGrp="1" noChangeAspect="1"/>
          </p:cNvPicPr>
          <p:nvPr>
            <p:ph idx="1"/>
          </p:nvPr>
        </p:nvPicPr>
        <p:blipFill>
          <a:blip r:embed="rId4"/>
          <a:stretch>
            <a:fillRect/>
          </a:stretch>
        </p:blipFill>
        <p:spPr>
          <a:xfrm>
            <a:off x="1244531" y="2366963"/>
            <a:ext cx="2087708" cy="3881437"/>
          </a:xfrm>
        </p:spPr>
      </p:pic>
      <p:pic>
        <p:nvPicPr>
          <p:cNvPr id="5" name="VID-20221129-WA0005.mp4">
            <a:hlinkClick r:id="" action="ppaction://media"/>
            <a:extLst>
              <a:ext uri="{FF2B5EF4-FFF2-40B4-BE49-F238E27FC236}">
                <a16:creationId xmlns:a16="http://schemas.microsoft.com/office/drawing/2014/main" id="{75C84BC4-518E-3A2A-7667-53E1C63F41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27044" y="1475619"/>
            <a:ext cx="3635527" cy="5382381"/>
          </a:xfrm>
          <a:prstGeom prst="rect">
            <a:avLst/>
          </a:prstGeom>
        </p:spPr>
      </p:pic>
    </p:spTree>
    <p:extLst>
      <p:ext uri="{BB962C8B-B14F-4D97-AF65-F5344CB8AC3E}">
        <p14:creationId xmlns:p14="http://schemas.microsoft.com/office/powerpoint/2010/main" val="106875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C6E7-7846-277E-F940-3C0930940B79}"/>
              </a:ext>
            </a:extLst>
          </p:cNvPr>
          <p:cNvSpPr>
            <a:spLocks noGrp="1"/>
          </p:cNvSpPr>
          <p:nvPr>
            <p:ph type="title"/>
          </p:nvPr>
        </p:nvSpPr>
        <p:spPr/>
        <p:txBody>
          <a:bodyPr/>
          <a:lstStyle/>
          <a:p>
            <a:r>
              <a:rPr lang="en-GB" dirty="0"/>
              <a:t>Code for Restaurant management system</a:t>
            </a:r>
            <a:endParaRPr lang="en-US" dirty="0"/>
          </a:p>
        </p:txBody>
      </p:sp>
      <p:pic>
        <p:nvPicPr>
          <p:cNvPr id="4" name="VID-20221129-WA0006.mp4">
            <a:hlinkClick r:id="" action="ppaction://media"/>
            <a:extLst>
              <a:ext uri="{FF2B5EF4-FFF2-40B4-BE49-F238E27FC236}">
                <a16:creationId xmlns:a16="http://schemas.microsoft.com/office/drawing/2014/main" id="{059601AD-FD0B-4EE2-4946-B73A0543A0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46714" y="1390953"/>
            <a:ext cx="4227286" cy="5467047"/>
          </a:xfrm>
        </p:spPr>
      </p:pic>
    </p:spTree>
    <p:extLst>
      <p:ext uri="{BB962C8B-B14F-4D97-AF65-F5344CB8AC3E}">
        <p14:creationId xmlns:p14="http://schemas.microsoft.com/office/powerpoint/2010/main" val="166180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352F-0C42-1CA8-6CF4-AF2F90EFEF55}"/>
              </a:ext>
            </a:extLst>
          </p:cNvPr>
          <p:cNvSpPr>
            <a:spLocks noGrp="1"/>
          </p:cNvSpPr>
          <p:nvPr>
            <p:ph type="title"/>
          </p:nvPr>
        </p:nvSpPr>
        <p:spPr/>
        <p:txBody>
          <a:bodyPr/>
          <a:lstStyle/>
          <a:p>
            <a:r>
              <a:rPr lang="en-GB" dirty="0"/>
              <a:t>OUTPUT</a:t>
            </a:r>
            <a:endParaRPr lang="en-US" dirty="0"/>
          </a:p>
        </p:txBody>
      </p:sp>
      <p:pic>
        <p:nvPicPr>
          <p:cNvPr id="4" name="Picture 4">
            <a:extLst>
              <a:ext uri="{FF2B5EF4-FFF2-40B4-BE49-F238E27FC236}">
                <a16:creationId xmlns:a16="http://schemas.microsoft.com/office/drawing/2014/main" id="{A4502EC5-0853-A859-781E-5C0386F69331}"/>
              </a:ext>
            </a:extLst>
          </p:cNvPr>
          <p:cNvPicPr>
            <a:picLocks noGrp="1" noChangeAspect="1"/>
          </p:cNvPicPr>
          <p:nvPr>
            <p:ph idx="1"/>
          </p:nvPr>
        </p:nvPicPr>
        <p:blipFill>
          <a:blip r:embed="rId2"/>
          <a:stretch>
            <a:fillRect/>
          </a:stretch>
        </p:blipFill>
        <p:spPr>
          <a:xfrm>
            <a:off x="1100666" y="2366963"/>
            <a:ext cx="3410858" cy="3881437"/>
          </a:xfrm>
        </p:spPr>
      </p:pic>
      <p:pic>
        <p:nvPicPr>
          <p:cNvPr id="6" name="Picture 6">
            <a:extLst>
              <a:ext uri="{FF2B5EF4-FFF2-40B4-BE49-F238E27FC236}">
                <a16:creationId xmlns:a16="http://schemas.microsoft.com/office/drawing/2014/main" id="{9C3D8004-5B8F-19E3-579C-DD7FD738E932}"/>
              </a:ext>
            </a:extLst>
          </p:cNvPr>
          <p:cNvPicPr>
            <a:picLocks noChangeAspect="1"/>
          </p:cNvPicPr>
          <p:nvPr/>
        </p:nvPicPr>
        <p:blipFill>
          <a:blip r:embed="rId3"/>
          <a:stretch>
            <a:fillRect/>
          </a:stretch>
        </p:blipFill>
        <p:spPr>
          <a:xfrm>
            <a:off x="5430762" y="2521856"/>
            <a:ext cx="3410858" cy="3513667"/>
          </a:xfrm>
          <a:prstGeom prst="rect">
            <a:avLst/>
          </a:prstGeom>
        </p:spPr>
      </p:pic>
    </p:spTree>
    <p:extLst>
      <p:ext uri="{BB962C8B-B14F-4D97-AF65-F5344CB8AC3E}">
        <p14:creationId xmlns:p14="http://schemas.microsoft.com/office/powerpoint/2010/main" val="173115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751AF7-1E22-B4E4-5F3B-7994044FADEA}"/>
              </a:ext>
            </a:extLst>
          </p:cNvPr>
          <p:cNvSpPr txBox="1"/>
          <p:nvPr/>
        </p:nvSpPr>
        <p:spPr>
          <a:xfrm rot="10800000" flipV="1">
            <a:off x="3547781" y="2836756"/>
            <a:ext cx="5371328" cy="923330"/>
          </a:xfrm>
          <a:prstGeom prst="rect">
            <a:avLst/>
          </a:prstGeom>
          <a:noFill/>
        </p:spPr>
        <p:txBody>
          <a:bodyPr wrap="square">
            <a:spAutoFit/>
          </a:bodyPr>
          <a:lstStyle/>
          <a:p>
            <a:r>
              <a:rPr lang="en-US" sz="5400" b="1" dirty="0">
                <a:solidFill>
                  <a:schemeClr val="accent1"/>
                </a:solidFill>
                <a:latin typeface="Algerian" pitchFamily="82" charset="0"/>
              </a:rPr>
              <a:t>THANK YOU</a:t>
            </a:r>
          </a:p>
        </p:txBody>
      </p:sp>
    </p:spTree>
    <p:extLst>
      <p:ext uri="{BB962C8B-B14F-4D97-AF65-F5344CB8AC3E}">
        <p14:creationId xmlns:p14="http://schemas.microsoft.com/office/powerpoint/2010/main" val="98294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92EE-39EA-18FC-B65E-6B7F6AF34E9A}"/>
              </a:ext>
            </a:extLst>
          </p:cNvPr>
          <p:cNvSpPr>
            <a:spLocks noGrp="1"/>
          </p:cNvSpPr>
          <p:nvPr>
            <p:ph type="title"/>
          </p:nvPr>
        </p:nvSpPr>
        <p:spPr/>
        <p:txBody>
          <a:bodyPr>
            <a:normAutofit/>
          </a:bodyPr>
          <a:lstStyle/>
          <a:p>
            <a:r>
              <a:rPr lang="en-GB" sz="4400" b="1" dirty="0"/>
              <a:t>OBJECTIVE</a:t>
            </a:r>
            <a:endParaRPr lang="en-US" sz="4400" b="1" dirty="0"/>
          </a:p>
        </p:txBody>
      </p:sp>
      <p:sp>
        <p:nvSpPr>
          <p:cNvPr id="3" name="Content Placeholder 2">
            <a:extLst>
              <a:ext uri="{FF2B5EF4-FFF2-40B4-BE49-F238E27FC236}">
                <a16:creationId xmlns:a16="http://schemas.microsoft.com/office/drawing/2014/main" id="{FE1AF2C4-03B4-A39F-F655-2FFE73E5E3ED}"/>
              </a:ext>
            </a:extLst>
          </p:cNvPr>
          <p:cNvSpPr>
            <a:spLocks noGrp="1"/>
          </p:cNvSpPr>
          <p:nvPr>
            <p:ph idx="1"/>
          </p:nvPr>
        </p:nvSpPr>
        <p:spPr/>
        <p:txBody>
          <a:bodyPr>
            <a:normAutofit/>
          </a:bodyPr>
          <a:lstStyle/>
          <a:p>
            <a:pPr marL="0" indent="0">
              <a:buNone/>
            </a:pPr>
            <a:r>
              <a:rPr lang="en-GB" sz="2800" b="0" i="0" dirty="0">
                <a:solidFill>
                  <a:srgbClr val="292929"/>
                </a:solidFill>
                <a:effectLst/>
                <a:latin typeface="source-serif-pro"/>
              </a:rPr>
              <a:t>The main objective of this application is an efficient management of details of Food item, cart, category, order, customer.</a:t>
            </a:r>
            <a:endParaRPr lang="en-US" sz="2800" b="1" dirty="0">
              <a:solidFill>
                <a:schemeClr val="tx1"/>
              </a:solidFill>
            </a:endParaRPr>
          </a:p>
        </p:txBody>
      </p:sp>
    </p:spTree>
    <p:extLst>
      <p:ext uri="{BB962C8B-B14F-4D97-AF65-F5344CB8AC3E}">
        <p14:creationId xmlns:p14="http://schemas.microsoft.com/office/powerpoint/2010/main" val="81268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51BE-DCE5-4D10-C256-BDD471A3E7A1}"/>
              </a:ext>
            </a:extLst>
          </p:cNvPr>
          <p:cNvSpPr>
            <a:spLocks noGrp="1"/>
          </p:cNvSpPr>
          <p:nvPr>
            <p:ph type="title"/>
          </p:nvPr>
        </p:nvSpPr>
        <p:spPr/>
        <p:txBody>
          <a:bodyPr>
            <a:normAutofit fontScale="90000"/>
          </a:bodyPr>
          <a:lstStyle/>
          <a:p>
            <a:r>
              <a:rPr lang="en-GB" sz="4400" b="1" dirty="0"/>
              <a:t>DISADVANTAGES OF EXISTING SYSTEM</a:t>
            </a:r>
            <a:endParaRPr lang="en-US" sz="4400" b="1" dirty="0"/>
          </a:p>
        </p:txBody>
      </p:sp>
      <p:sp>
        <p:nvSpPr>
          <p:cNvPr id="3" name="Content Placeholder 2">
            <a:extLst>
              <a:ext uri="{FF2B5EF4-FFF2-40B4-BE49-F238E27FC236}">
                <a16:creationId xmlns:a16="http://schemas.microsoft.com/office/drawing/2014/main" id="{565531B2-CE52-4D55-D6CD-7406BCF35C29}"/>
              </a:ext>
            </a:extLst>
          </p:cNvPr>
          <p:cNvSpPr>
            <a:spLocks noGrp="1"/>
          </p:cNvSpPr>
          <p:nvPr>
            <p:ph idx="1"/>
          </p:nvPr>
        </p:nvSpPr>
        <p:spPr>
          <a:xfrm>
            <a:off x="677334" y="2160589"/>
            <a:ext cx="9893904" cy="3880773"/>
          </a:xfrm>
        </p:spPr>
        <p:txBody>
          <a:bodyPr/>
          <a:lstStyle/>
          <a:p>
            <a:pPr marL="0" indent="0">
              <a:buNone/>
            </a:pPr>
            <a:endParaRPr lang="en-GB" b="1" i="0" dirty="0">
              <a:solidFill>
                <a:srgbClr val="292929"/>
              </a:solidFill>
              <a:effectLst/>
              <a:latin typeface="sohne"/>
            </a:endParaRPr>
          </a:p>
          <a:p>
            <a:r>
              <a:rPr lang="en-GB" b="0" i="0" dirty="0">
                <a:solidFill>
                  <a:srgbClr val="292929"/>
                </a:solidFill>
                <a:effectLst/>
                <a:latin typeface="source-serif-pro"/>
              </a:rPr>
              <a:t>Time consuming process.</a:t>
            </a:r>
          </a:p>
          <a:p>
            <a:r>
              <a:rPr lang="en-GB" b="0" i="0" dirty="0">
                <a:solidFill>
                  <a:srgbClr val="292929"/>
                </a:solidFill>
                <a:effectLst/>
                <a:latin typeface="source-serif-pro"/>
              </a:rPr>
              <a:t>Need of paper for printing menu cards.</a:t>
            </a:r>
          </a:p>
          <a:p>
            <a:r>
              <a:rPr lang="en-GB" b="0" i="0" dirty="0">
                <a:solidFill>
                  <a:srgbClr val="292929"/>
                </a:solidFill>
                <a:effectLst/>
                <a:latin typeface="source-serif-pro"/>
              </a:rPr>
              <a:t>Need more manpower.</a:t>
            </a:r>
          </a:p>
          <a:p>
            <a:r>
              <a:rPr lang="en-GB" b="0" i="0" dirty="0">
                <a:solidFill>
                  <a:srgbClr val="292929"/>
                </a:solidFill>
                <a:effectLst/>
                <a:latin typeface="source-serif-pro"/>
              </a:rPr>
              <a:t>More amount of manual work to be accomplished.</a:t>
            </a:r>
          </a:p>
          <a:p>
            <a:r>
              <a:rPr lang="en-GB" b="0" i="0" dirty="0">
                <a:solidFill>
                  <a:srgbClr val="292929"/>
                </a:solidFill>
                <a:effectLst/>
                <a:latin typeface="source-serif-pro"/>
              </a:rPr>
              <a:t>Chances of serving wrong dishes to customers.</a:t>
            </a:r>
          </a:p>
          <a:p>
            <a:r>
              <a:rPr lang="en-GB" b="0" i="0" dirty="0">
                <a:solidFill>
                  <a:srgbClr val="292929"/>
                </a:solidFill>
                <a:effectLst/>
                <a:latin typeface="source-serif-pro"/>
              </a:rPr>
              <a:t>Lacks customer satisfaction.</a:t>
            </a:r>
          </a:p>
          <a:p>
            <a:r>
              <a:rPr lang="en-GB" b="0" i="0" dirty="0">
                <a:solidFill>
                  <a:srgbClr val="292929"/>
                </a:solidFill>
                <a:effectLst/>
                <a:latin typeface="source-serif-pro"/>
              </a:rPr>
              <a:t>Daily Updates are not possible through printed menu cards</a:t>
            </a:r>
          </a:p>
          <a:p>
            <a:pPr marL="0" indent="0">
              <a:buNone/>
            </a:pPr>
            <a:endParaRPr lang="en-US" dirty="0"/>
          </a:p>
        </p:txBody>
      </p:sp>
    </p:spTree>
    <p:extLst>
      <p:ext uri="{BB962C8B-B14F-4D97-AF65-F5344CB8AC3E}">
        <p14:creationId xmlns:p14="http://schemas.microsoft.com/office/powerpoint/2010/main" val="152472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E3A6A-021A-4204-DD76-62D277624E4D}"/>
              </a:ext>
            </a:extLst>
          </p:cNvPr>
          <p:cNvSpPr>
            <a:spLocks noGrp="1"/>
          </p:cNvSpPr>
          <p:nvPr>
            <p:ph type="title"/>
          </p:nvPr>
        </p:nvSpPr>
        <p:spPr/>
        <p:txBody>
          <a:bodyPr>
            <a:normAutofit/>
          </a:bodyPr>
          <a:lstStyle/>
          <a:p>
            <a:r>
              <a:rPr lang="en-GB" sz="4400" b="1" dirty="0"/>
              <a:t>PROPOSED SYSTEM</a:t>
            </a:r>
            <a:endParaRPr lang="en-US" sz="4400" b="1" dirty="0"/>
          </a:p>
        </p:txBody>
      </p:sp>
      <p:sp>
        <p:nvSpPr>
          <p:cNvPr id="11" name="Content Placeholder 10">
            <a:extLst>
              <a:ext uri="{FF2B5EF4-FFF2-40B4-BE49-F238E27FC236}">
                <a16:creationId xmlns:a16="http://schemas.microsoft.com/office/drawing/2014/main" id="{18EF3BF7-0316-4539-2E9F-57C3BC25E919}"/>
              </a:ext>
            </a:extLst>
          </p:cNvPr>
          <p:cNvSpPr>
            <a:spLocks noGrp="1"/>
          </p:cNvSpPr>
          <p:nvPr>
            <p:ph idx="1"/>
          </p:nvPr>
        </p:nvSpPr>
        <p:spPr>
          <a:xfrm>
            <a:off x="568477" y="1930400"/>
            <a:ext cx="8596668" cy="3880773"/>
          </a:xfrm>
        </p:spPr>
        <p:txBody>
          <a:bodyPr/>
          <a:lstStyle/>
          <a:p>
            <a:r>
              <a:rPr lang="en-GB" sz="2400" b="0" i="0" dirty="0">
                <a:solidFill>
                  <a:srgbClr val="292929"/>
                </a:solidFill>
                <a:effectLst/>
                <a:latin typeface="source-serif-pro"/>
              </a:rPr>
              <a:t>The proposed system helps in elimination or the reduction of the manual works and the reduction of money spent on the man power. The proposed system helps the administration to operate and manage their resources smoothly and efficiently.</a:t>
            </a:r>
          </a:p>
          <a:p>
            <a:r>
              <a:rPr lang="en-GB" sz="2400" b="0" i="0" dirty="0">
                <a:solidFill>
                  <a:srgbClr val="292929"/>
                </a:solidFill>
                <a:effectLst/>
                <a:latin typeface="source-serif-pro"/>
              </a:rPr>
              <a:t>In these system we have a QR Code in the menu card in each table of the restaurant. For more details about the food stuff you just scan the QR Code. After the QR Code scanning the customer gets into our website home page displaying the menu items and their respective price.</a:t>
            </a:r>
          </a:p>
          <a:p>
            <a:endParaRPr lang="en-US" b="1" dirty="0"/>
          </a:p>
        </p:txBody>
      </p:sp>
    </p:spTree>
    <p:extLst>
      <p:ext uri="{BB962C8B-B14F-4D97-AF65-F5344CB8AC3E}">
        <p14:creationId xmlns:p14="http://schemas.microsoft.com/office/powerpoint/2010/main" val="242109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DF0B-84DE-B371-A1FF-0D5CA023D965}"/>
              </a:ext>
            </a:extLst>
          </p:cNvPr>
          <p:cNvSpPr>
            <a:spLocks noGrp="1"/>
          </p:cNvSpPr>
          <p:nvPr>
            <p:ph type="title"/>
          </p:nvPr>
        </p:nvSpPr>
        <p:spPr>
          <a:xfrm>
            <a:off x="338667" y="476552"/>
            <a:ext cx="8596668" cy="1320800"/>
          </a:xfrm>
        </p:spPr>
        <p:txBody>
          <a:bodyPr>
            <a:normAutofit fontScale="90000"/>
          </a:bodyPr>
          <a:lstStyle/>
          <a:p>
            <a:r>
              <a:rPr lang="en-GB" sz="4400" b="1" dirty="0"/>
              <a:t>ADVANTAGES OF PROPOSED SYSTEM</a:t>
            </a:r>
            <a:endParaRPr lang="en-US" sz="4400" b="1" dirty="0"/>
          </a:p>
        </p:txBody>
      </p:sp>
      <p:sp>
        <p:nvSpPr>
          <p:cNvPr id="3" name="Content Placeholder 2">
            <a:extLst>
              <a:ext uri="{FF2B5EF4-FFF2-40B4-BE49-F238E27FC236}">
                <a16:creationId xmlns:a16="http://schemas.microsoft.com/office/drawing/2014/main" id="{B97CA14E-B21E-AABC-E7F3-0C0CEEA53AB6}"/>
              </a:ext>
            </a:extLst>
          </p:cNvPr>
          <p:cNvSpPr>
            <a:spLocks noGrp="1"/>
          </p:cNvSpPr>
          <p:nvPr>
            <p:ph idx="1"/>
          </p:nvPr>
        </p:nvSpPr>
        <p:spPr/>
        <p:txBody>
          <a:bodyPr/>
          <a:lstStyle/>
          <a:p>
            <a:pPr marL="0" indent="0">
              <a:buNone/>
            </a:pPr>
            <a:endParaRPr lang="en-GB" b="1" i="0" dirty="0">
              <a:solidFill>
                <a:srgbClr val="292929"/>
              </a:solidFill>
              <a:effectLst/>
              <a:latin typeface="sohne"/>
            </a:endParaRPr>
          </a:p>
          <a:p>
            <a:r>
              <a:rPr lang="en-GB" b="0" i="0" dirty="0">
                <a:solidFill>
                  <a:srgbClr val="292929"/>
                </a:solidFill>
                <a:effectLst/>
                <a:latin typeface="source-serif-pro"/>
              </a:rPr>
              <a:t>Decreases the load of the person involved in the existing manual system.</a:t>
            </a:r>
          </a:p>
          <a:p>
            <a:r>
              <a:rPr lang="en-GB" b="0" i="0" dirty="0">
                <a:solidFill>
                  <a:srgbClr val="292929"/>
                </a:solidFill>
                <a:effectLst/>
                <a:latin typeface="source-serif-pro"/>
              </a:rPr>
              <a:t>Accuracy in work.</a:t>
            </a:r>
          </a:p>
          <a:p>
            <a:r>
              <a:rPr lang="en-GB" b="0" i="0" dirty="0">
                <a:solidFill>
                  <a:srgbClr val="292929"/>
                </a:solidFill>
                <a:effectLst/>
                <a:latin typeface="source-serif-pro"/>
              </a:rPr>
              <a:t>Work becomes very speedy.</a:t>
            </a:r>
          </a:p>
          <a:p>
            <a:r>
              <a:rPr lang="en-GB" b="0" i="0" dirty="0">
                <a:solidFill>
                  <a:srgbClr val="292929"/>
                </a:solidFill>
                <a:effectLst/>
                <a:latin typeface="source-serif-pro"/>
              </a:rPr>
              <a:t>Easy to update information.</a:t>
            </a:r>
          </a:p>
          <a:p>
            <a:r>
              <a:rPr lang="en-GB" b="0" i="0" dirty="0">
                <a:solidFill>
                  <a:srgbClr val="292929"/>
                </a:solidFill>
                <a:effectLst/>
                <a:latin typeface="source-serif-pro"/>
              </a:rPr>
              <a:t>It contains better storage capacity.</a:t>
            </a:r>
          </a:p>
          <a:p>
            <a:r>
              <a:rPr lang="en-GB" b="0" i="0" dirty="0">
                <a:solidFill>
                  <a:srgbClr val="292929"/>
                </a:solidFill>
                <a:effectLst/>
                <a:latin typeface="source-serif-pro"/>
              </a:rPr>
              <a:t>It tracks all the information of category, orders etc.</a:t>
            </a:r>
          </a:p>
          <a:p>
            <a:r>
              <a:rPr lang="en-GB" b="0" i="0" dirty="0">
                <a:solidFill>
                  <a:srgbClr val="292929"/>
                </a:solidFill>
                <a:effectLst/>
                <a:latin typeface="source-serif-pro"/>
              </a:rPr>
              <a:t>Manages and integrates all the information of the customers.</a:t>
            </a:r>
          </a:p>
          <a:p>
            <a:r>
              <a:rPr lang="en-GB" b="0" i="0" dirty="0">
                <a:solidFill>
                  <a:srgbClr val="292929"/>
                </a:solidFill>
                <a:effectLst/>
                <a:latin typeface="source-serif-pro"/>
              </a:rPr>
              <a:t>Editing, adding and deleting of food items is easy and cost free.</a:t>
            </a:r>
          </a:p>
          <a:p>
            <a:endParaRPr lang="en-US" dirty="0"/>
          </a:p>
        </p:txBody>
      </p:sp>
    </p:spTree>
    <p:extLst>
      <p:ext uri="{BB962C8B-B14F-4D97-AF65-F5344CB8AC3E}">
        <p14:creationId xmlns:p14="http://schemas.microsoft.com/office/powerpoint/2010/main" val="245507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850A-B930-73AA-B682-7A8911EB88FE}"/>
              </a:ext>
            </a:extLst>
          </p:cNvPr>
          <p:cNvSpPr>
            <a:spLocks noGrp="1"/>
          </p:cNvSpPr>
          <p:nvPr>
            <p:ph type="title"/>
          </p:nvPr>
        </p:nvSpPr>
        <p:spPr/>
        <p:txBody>
          <a:bodyPr>
            <a:normAutofit/>
          </a:bodyPr>
          <a:lstStyle/>
          <a:p>
            <a:r>
              <a:rPr lang="en-GB" sz="4400" b="1"/>
              <a:t>ARCHITECTURE DIAGRAM</a:t>
            </a:r>
            <a:endParaRPr lang="en-US" sz="4400" b="1"/>
          </a:p>
        </p:txBody>
      </p:sp>
      <p:pic>
        <p:nvPicPr>
          <p:cNvPr id="4" name="Picture 4">
            <a:extLst>
              <a:ext uri="{FF2B5EF4-FFF2-40B4-BE49-F238E27FC236}">
                <a16:creationId xmlns:a16="http://schemas.microsoft.com/office/drawing/2014/main" id="{C975203A-216D-ADD2-5A93-C71F751644E7}"/>
              </a:ext>
            </a:extLst>
          </p:cNvPr>
          <p:cNvPicPr>
            <a:picLocks noGrp="1" noChangeAspect="1"/>
          </p:cNvPicPr>
          <p:nvPr>
            <p:ph idx="1"/>
          </p:nvPr>
        </p:nvPicPr>
        <p:blipFill>
          <a:blip r:embed="rId2"/>
          <a:stretch>
            <a:fillRect/>
          </a:stretch>
        </p:blipFill>
        <p:spPr>
          <a:xfrm>
            <a:off x="571521" y="2184400"/>
            <a:ext cx="8490855" cy="4177696"/>
          </a:xfrm>
        </p:spPr>
      </p:pic>
    </p:spTree>
    <p:extLst>
      <p:ext uri="{BB962C8B-B14F-4D97-AF65-F5344CB8AC3E}">
        <p14:creationId xmlns:p14="http://schemas.microsoft.com/office/powerpoint/2010/main" val="627245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1AD0F-9F1D-E29E-8F20-91F371C3BF5B}"/>
              </a:ext>
            </a:extLst>
          </p:cNvPr>
          <p:cNvSpPr>
            <a:spLocks noGrp="1"/>
          </p:cNvSpPr>
          <p:nvPr>
            <p:ph type="title"/>
          </p:nvPr>
        </p:nvSpPr>
        <p:spPr/>
        <p:txBody>
          <a:bodyPr>
            <a:normAutofit/>
          </a:bodyPr>
          <a:lstStyle/>
          <a:p>
            <a:r>
              <a:rPr lang="en-GB" sz="4400" b="1" dirty="0"/>
              <a:t>MODULES </a:t>
            </a:r>
            <a:endParaRPr lang="en-US" sz="4400" b="1" dirty="0"/>
          </a:p>
        </p:txBody>
      </p:sp>
      <p:sp>
        <p:nvSpPr>
          <p:cNvPr id="3" name="Content Placeholder 2">
            <a:extLst>
              <a:ext uri="{FF2B5EF4-FFF2-40B4-BE49-F238E27FC236}">
                <a16:creationId xmlns:a16="http://schemas.microsoft.com/office/drawing/2014/main" id="{9230E916-E8C0-9AE2-EE09-1E6FB3D39A5B}"/>
              </a:ext>
            </a:extLst>
          </p:cNvPr>
          <p:cNvSpPr>
            <a:spLocks noGrp="1"/>
          </p:cNvSpPr>
          <p:nvPr>
            <p:ph idx="1"/>
          </p:nvPr>
        </p:nvSpPr>
        <p:spPr>
          <a:xfrm>
            <a:off x="279209" y="1696132"/>
            <a:ext cx="9735648" cy="3935411"/>
          </a:xfrm>
        </p:spPr>
        <p:txBody>
          <a:bodyPr>
            <a:noAutofit/>
          </a:bodyPr>
          <a:lstStyle/>
          <a:p>
            <a:r>
              <a:rPr lang="en-US" sz="2400" dirty="0"/>
              <a:t>Order module: It contains all </a:t>
            </a:r>
            <a:r>
              <a:rPr lang="en-US" sz="2400" dirty="0" err="1"/>
              <a:t>thefunctionalities</a:t>
            </a:r>
            <a:r>
              <a:rPr lang="en-US" sz="2400" dirty="0"/>
              <a:t> related to the Order Delivery module: It manages all </a:t>
            </a:r>
            <a:r>
              <a:rPr lang="en-US" sz="2400" dirty="0" err="1"/>
              <a:t>theoperations</a:t>
            </a:r>
            <a:r>
              <a:rPr lang="en-US" sz="2400" dirty="0"/>
              <a:t> related to Delivery•</a:t>
            </a:r>
            <a:endParaRPr lang="en-GB" sz="2400" dirty="0"/>
          </a:p>
          <a:p>
            <a:r>
              <a:rPr lang="en-US" sz="2400" dirty="0"/>
              <a:t> Payment module : Manages the Payment related functionalities• </a:t>
            </a:r>
            <a:endParaRPr lang="en-GB" sz="2400" dirty="0"/>
          </a:p>
          <a:p>
            <a:r>
              <a:rPr lang="en-US" sz="2400" dirty="0"/>
              <a:t>Customer module: This </a:t>
            </a:r>
            <a:r>
              <a:rPr lang="en-US" sz="2400" dirty="0" err="1"/>
              <a:t>modulemanages</a:t>
            </a:r>
            <a:r>
              <a:rPr lang="en-US" sz="2400" dirty="0"/>
              <a:t> Customer </a:t>
            </a:r>
            <a:r>
              <a:rPr lang="en-US" sz="2400" dirty="0" err="1"/>
              <a:t>functionalitiesCategory</a:t>
            </a:r>
            <a:r>
              <a:rPr lang="en-US" sz="2400" dirty="0"/>
              <a:t> module: Category modules contains all the CRUD operations related to Category•</a:t>
            </a:r>
            <a:endParaRPr lang="en-GB" sz="2400" dirty="0"/>
          </a:p>
          <a:p>
            <a:r>
              <a:rPr lang="en-US" sz="2400" dirty="0"/>
              <a:t> Sales module: Sales module contains all the required functions which include adding, viewing, deleting and updating Sales lists.</a:t>
            </a:r>
          </a:p>
        </p:txBody>
      </p:sp>
    </p:spTree>
    <p:extLst>
      <p:ext uri="{BB962C8B-B14F-4D97-AF65-F5344CB8AC3E}">
        <p14:creationId xmlns:p14="http://schemas.microsoft.com/office/powerpoint/2010/main" val="424734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C5E4-8E5B-3DA9-29FE-AD3F95E412DF}"/>
              </a:ext>
            </a:extLst>
          </p:cNvPr>
          <p:cNvSpPr>
            <a:spLocks noGrp="1"/>
          </p:cNvSpPr>
          <p:nvPr>
            <p:ph type="title"/>
          </p:nvPr>
        </p:nvSpPr>
        <p:spPr/>
        <p:txBody>
          <a:bodyPr>
            <a:normAutofit fontScale="90000"/>
          </a:bodyPr>
          <a:lstStyle/>
          <a:p>
            <a:r>
              <a:rPr lang="en-GB" dirty="0"/>
              <a:t>SCREENSHOT OF THE QR CODE </a:t>
            </a:r>
            <a:br>
              <a:rPr lang="en-GB" dirty="0"/>
            </a:br>
            <a:br>
              <a:rPr lang="en-GB" dirty="0"/>
            </a:br>
            <a:br>
              <a:rPr lang="en-GB" dirty="0"/>
            </a:br>
            <a:br>
              <a:rPr lang="en-GB" dirty="0"/>
            </a:br>
            <a:br>
              <a:rPr lang="en-GB" dirty="0"/>
            </a:br>
            <a:br>
              <a:rPr lang="en-GB" dirty="0"/>
            </a:br>
            <a:br>
              <a:rPr lang="en-GB" dirty="0"/>
            </a:br>
            <a:r>
              <a:rPr lang="en-GB" dirty="0"/>
              <a:t>                                                   </a:t>
            </a:r>
            <a:br>
              <a:rPr lang="en-GB" dirty="0"/>
            </a:br>
            <a:br>
              <a:rPr lang="en-GB" dirty="0"/>
            </a:br>
            <a:br>
              <a:rPr lang="en-GB" dirty="0"/>
            </a:br>
            <a:br>
              <a:rPr lang="en-GB" dirty="0"/>
            </a:br>
            <a:br>
              <a:rPr lang="en-GB" dirty="0"/>
            </a:br>
            <a:r>
              <a:rPr lang="en-GB" dirty="0"/>
              <a:t>                                                  </a:t>
            </a:r>
            <a:endParaRPr lang="en-US" dirty="0"/>
          </a:p>
        </p:txBody>
      </p:sp>
      <p:pic>
        <p:nvPicPr>
          <p:cNvPr id="4" name="Picture 4">
            <a:extLst>
              <a:ext uri="{FF2B5EF4-FFF2-40B4-BE49-F238E27FC236}">
                <a16:creationId xmlns:a16="http://schemas.microsoft.com/office/drawing/2014/main" id="{06C8D301-A5D6-7533-D4A4-456D446AAB02}"/>
              </a:ext>
            </a:extLst>
          </p:cNvPr>
          <p:cNvPicPr>
            <a:picLocks noGrp="1" noChangeAspect="1"/>
          </p:cNvPicPr>
          <p:nvPr>
            <p:ph idx="1"/>
          </p:nvPr>
        </p:nvPicPr>
        <p:blipFill>
          <a:blip r:embed="rId2"/>
          <a:stretch>
            <a:fillRect/>
          </a:stretch>
        </p:blipFill>
        <p:spPr>
          <a:xfrm>
            <a:off x="977279" y="1930400"/>
            <a:ext cx="4151102" cy="3881437"/>
          </a:xfrm>
        </p:spPr>
      </p:pic>
      <p:sp>
        <p:nvSpPr>
          <p:cNvPr id="6" name="TextBox 5">
            <a:extLst>
              <a:ext uri="{FF2B5EF4-FFF2-40B4-BE49-F238E27FC236}">
                <a16:creationId xmlns:a16="http://schemas.microsoft.com/office/drawing/2014/main" id="{C68C83FF-5744-D5CA-5721-6005DF2EB7DF}"/>
              </a:ext>
            </a:extLst>
          </p:cNvPr>
          <p:cNvSpPr txBox="1"/>
          <p:nvPr/>
        </p:nvSpPr>
        <p:spPr>
          <a:xfrm flipH="1">
            <a:off x="5563807" y="3228664"/>
            <a:ext cx="4100285" cy="1015663"/>
          </a:xfrm>
          <a:prstGeom prst="rect">
            <a:avLst/>
          </a:prstGeom>
          <a:noFill/>
        </p:spPr>
        <p:txBody>
          <a:bodyPr wrap="square">
            <a:spAutoFit/>
          </a:bodyPr>
          <a:lstStyle/>
          <a:p>
            <a:r>
              <a:rPr lang="en-GB" sz="2400" b="1" dirty="0" err="1"/>
              <a:t>Url</a:t>
            </a:r>
            <a:r>
              <a:rPr lang="en-GB" sz="2400" b="1" dirty="0"/>
              <a:t> link for QR code:</a:t>
            </a:r>
          </a:p>
          <a:p>
            <a:r>
              <a:rPr lang="en-US" dirty="0"/>
              <a:t>https://sherinsofiak.wixsite.com/restaurantmanagement</a:t>
            </a:r>
          </a:p>
        </p:txBody>
      </p:sp>
    </p:spTree>
    <p:extLst>
      <p:ext uri="{BB962C8B-B14F-4D97-AF65-F5344CB8AC3E}">
        <p14:creationId xmlns:p14="http://schemas.microsoft.com/office/powerpoint/2010/main" val="386657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3125-AF83-D43B-6972-79E0E9044B0D}"/>
              </a:ext>
            </a:extLst>
          </p:cNvPr>
          <p:cNvSpPr>
            <a:spLocks noGrp="1"/>
          </p:cNvSpPr>
          <p:nvPr>
            <p:ph type="title"/>
          </p:nvPr>
        </p:nvSpPr>
        <p:spPr/>
        <p:txBody>
          <a:bodyPr/>
          <a:lstStyle/>
          <a:p>
            <a:r>
              <a:rPr lang="en-GB" dirty="0"/>
              <a:t>CODE FOR QR CODE</a:t>
            </a:r>
            <a:endParaRPr lang="en-US" dirty="0"/>
          </a:p>
        </p:txBody>
      </p:sp>
      <p:pic>
        <p:nvPicPr>
          <p:cNvPr id="4" name="Picture 4">
            <a:extLst>
              <a:ext uri="{FF2B5EF4-FFF2-40B4-BE49-F238E27FC236}">
                <a16:creationId xmlns:a16="http://schemas.microsoft.com/office/drawing/2014/main" id="{D686A449-B746-A440-FACD-9D241F1F77FA}"/>
              </a:ext>
            </a:extLst>
          </p:cNvPr>
          <p:cNvPicPr>
            <a:picLocks noGrp="1" noChangeAspect="1"/>
          </p:cNvPicPr>
          <p:nvPr>
            <p:ph idx="1"/>
          </p:nvPr>
        </p:nvPicPr>
        <p:blipFill>
          <a:blip r:embed="rId2"/>
          <a:stretch>
            <a:fillRect/>
          </a:stretch>
        </p:blipFill>
        <p:spPr>
          <a:xfrm>
            <a:off x="2761479" y="1688495"/>
            <a:ext cx="4156997" cy="4685695"/>
          </a:xfrm>
        </p:spPr>
      </p:pic>
    </p:spTree>
    <p:extLst>
      <p:ext uri="{BB962C8B-B14F-4D97-AF65-F5344CB8AC3E}">
        <p14:creationId xmlns:p14="http://schemas.microsoft.com/office/powerpoint/2010/main" val="1703006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Facet</vt:lpstr>
      <vt:lpstr>RESTAURANT MANAGEMENT SYSTEM</vt:lpstr>
      <vt:lpstr>OBJECTIVE</vt:lpstr>
      <vt:lpstr>DISADVANTAGES OF EXISTING SYSTEM</vt:lpstr>
      <vt:lpstr>PROPOSED SYSTEM</vt:lpstr>
      <vt:lpstr>ADVANTAGES OF PROPOSED SYSTEM</vt:lpstr>
      <vt:lpstr>ARCHITECTURE DIAGRAM</vt:lpstr>
      <vt:lpstr>MODULES </vt:lpstr>
      <vt:lpstr>SCREENSHOT OF THE QR CODE                                                                                                                  </vt:lpstr>
      <vt:lpstr>CODE FOR QR CODE</vt:lpstr>
      <vt:lpstr>WEBSITE USING QR CODE</vt:lpstr>
      <vt:lpstr>Code for Restaurant management system</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mohankhms34@gmail.com</dc:creator>
  <cp:lastModifiedBy>mohankhms34@gmail.com</cp:lastModifiedBy>
  <cp:revision>5</cp:revision>
  <dcterms:created xsi:type="dcterms:W3CDTF">2022-11-28T16:34:34Z</dcterms:created>
  <dcterms:modified xsi:type="dcterms:W3CDTF">2022-11-29T00:42:56Z</dcterms:modified>
</cp:coreProperties>
</file>